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6" r:id="rId2"/>
    <p:sldId id="273" r:id="rId3"/>
    <p:sldId id="257" r:id="rId4"/>
    <p:sldId id="258" r:id="rId5"/>
    <p:sldId id="259" r:id="rId6"/>
    <p:sldId id="260" r:id="rId7"/>
    <p:sldId id="261" r:id="rId8"/>
    <p:sldId id="268" r:id="rId9"/>
    <p:sldId id="269" r:id="rId10"/>
    <p:sldId id="267" r:id="rId11"/>
    <p:sldId id="270" r:id="rId12"/>
    <p:sldId id="264" r:id="rId13"/>
    <p:sldId id="265" r:id="rId14"/>
    <p:sldId id="262" r:id="rId15"/>
    <p:sldId id="263" r:id="rId16"/>
    <p:sldId id="271" r:id="rId17"/>
    <p:sldId id="272" r:id="rId18"/>
  </p:sldIdLst>
  <p:sldSz cx="9144000" cy="6858000" type="screen4x3"/>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46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4503"/>
          </a:xfrm>
          <a:prstGeom prst="rect">
            <a:avLst/>
          </a:prstGeom>
        </p:spPr>
        <p:txBody>
          <a:bodyPr vert="horz" lIns="93104" tIns="46552" rIns="93104" bIns="46552" rtlCol="0"/>
          <a:lstStyle>
            <a:lvl1pPr algn="l">
              <a:defRPr sz="1200"/>
            </a:lvl1pPr>
          </a:lstStyle>
          <a:p>
            <a:endParaRPr lang="en-US"/>
          </a:p>
        </p:txBody>
      </p:sp>
      <p:sp>
        <p:nvSpPr>
          <p:cNvPr id="3" name="Date Placeholder 2"/>
          <p:cNvSpPr>
            <a:spLocks noGrp="1"/>
          </p:cNvSpPr>
          <p:nvPr>
            <p:ph type="dt" sz="quarter" idx="1"/>
          </p:nvPr>
        </p:nvSpPr>
        <p:spPr>
          <a:xfrm>
            <a:off x="3967341" y="0"/>
            <a:ext cx="3035088" cy="464503"/>
          </a:xfrm>
          <a:prstGeom prst="rect">
            <a:avLst/>
          </a:prstGeom>
        </p:spPr>
        <p:txBody>
          <a:bodyPr vert="horz" lIns="93104" tIns="46552" rIns="93104" bIns="46552" rtlCol="0"/>
          <a:lstStyle>
            <a:lvl1pPr algn="r">
              <a:defRPr sz="1200"/>
            </a:lvl1pPr>
          </a:lstStyle>
          <a:p>
            <a:fld id="{89DFD3CA-6905-43DE-9CBF-8573437EEE74}" type="datetimeFigureOut">
              <a:rPr lang="en-US" smtClean="0"/>
              <a:pPr/>
              <a:t>4/7/2015</a:t>
            </a:fld>
            <a:endParaRPr lang="en-US"/>
          </a:p>
        </p:txBody>
      </p:sp>
      <p:sp>
        <p:nvSpPr>
          <p:cNvPr id="4" name="Footer Placeholder 3"/>
          <p:cNvSpPr>
            <a:spLocks noGrp="1"/>
          </p:cNvSpPr>
          <p:nvPr>
            <p:ph type="ftr" sz="quarter" idx="2"/>
          </p:nvPr>
        </p:nvSpPr>
        <p:spPr>
          <a:xfrm>
            <a:off x="0" y="8823935"/>
            <a:ext cx="3035088" cy="464503"/>
          </a:xfrm>
          <a:prstGeom prst="rect">
            <a:avLst/>
          </a:prstGeom>
        </p:spPr>
        <p:txBody>
          <a:bodyPr vert="horz" lIns="93104" tIns="46552" rIns="93104" bIns="46552" rtlCol="0" anchor="b"/>
          <a:lstStyle>
            <a:lvl1pPr algn="l">
              <a:defRPr sz="1200"/>
            </a:lvl1pPr>
          </a:lstStyle>
          <a:p>
            <a:endParaRPr lang="en-US"/>
          </a:p>
        </p:txBody>
      </p:sp>
      <p:sp>
        <p:nvSpPr>
          <p:cNvPr id="5" name="Slide Number Placeholder 4"/>
          <p:cNvSpPr>
            <a:spLocks noGrp="1"/>
          </p:cNvSpPr>
          <p:nvPr>
            <p:ph type="sldNum" sz="quarter" idx="3"/>
          </p:nvPr>
        </p:nvSpPr>
        <p:spPr>
          <a:xfrm>
            <a:off x="3967341" y="8823935"/>
            <a:ext cx="3035088" cy="464503"/>
          </a:xfrm>
          <a:prstGeom prst="rect">
            <a:avLst/>
          </a:prstGeom>
        </p:spPr>
        <p:txBody>
          <a:bodyPr vert="horz" lIns="93104" tIns="46552" rIns="93104" bIns="46552" rtlCol="0" anchor="b"/>
          <a:lstStyle>
            <a:lvl1pPr algn="r">
              <a:defRPr sz="1200"/>
            </a:lvl1pPr>
          </a:lstStyle>
          <a:p>
            <a:fld id="{4A300466-8972-4F15-98F7-C4CCC78F11B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3ACD3E-5D52-463E-9F13-C0B23D41F80E}"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4110250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3ACD3E-5D52-463E-9F13-C0B23D41F80E}"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2847532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3ACD3E-5D52-463E-9F13-C0B23D41F80E}"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3036894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3ACD3E-5D52-463E-9F13-C0B23D41F80E}"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1298786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3ACD3E-5D52-463E-9F13-C0B23D41F80E}" type="datetimeFigureOut">
              <a:rPr lang="en-US" smtClean="0"/>
              <a:pPr/>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298388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3ACD3E-5D52-463E-9F13-C0B23D41F80E}"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3794800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3ACD3E-5D52-463E-9F13-C0B23D41F80E}" type="datetimeFigureOut">
              <a:rPr lang="en-US" smtClean="0"/>
              <a:pPr/>
              <a:t>4/7/2015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3279318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3ACD3E-5D52-463E-9F13-C0B23D41F80E}" type="datetimeFigureOut">
              <a:rPr lang="en-US" smtClean="0"/>
              <a:pPr/>
              <a:t>4/7/2015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202931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3ACD3E-5D52-463E-9F13-C0B23D41F80E}" type="datetimeFigureOut">
              <a:rPr lang="en-US" smtClean="0"/>
              <a:pPr/>
              <a:t>4/7/2015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3333384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3ACD3E-5D52-463E-9F13-C0B23D41F80E}"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3842341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3ACD3E-5D52-463E-9F13-C0B23D41F80E}" type="datetimeFigureOut">
              <a:rPr lang="en-US" smtClean="0"/>
              <a:pPr/>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4268810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3ACD3E-5D52-463E-9F13-C0B23D41F80E}" type="datetimeFigureOut">
              <a:rPr lang="en-US" smtClean="0"/>
              <a:pPr/>
              <a:t>4/7/2015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0C6A14-7767-4A55-8A69-C52B05688B11}" type="slidenum">
              <a:rPr lang="en-US" smtClean="0"/>
              <a:pPr/>
              <a:t>‹#›</a:t>
            </a:fld>
            <a:endParaRPr lang="en-US"/>
          </a:p>
        </p:txBody>
      </p:sp>
    </p:spTree>
    <p:extLst>
      <p:ext uri="{BB962C8B-B14F-4D97-AF65-F5344CB8AC3E}">
        <p14:creationId xmlns="" xmlns:p14="http://schemas.microsoft.com/office/powerpoint/2010/main" val="870045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Ev3hlHZus-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zn2ved_RzW0"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_rtZN652OAo"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lettertobaghdadi.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Iraq and ISIS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2927154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04800"/>
          </a:xfrm>
        </p:spPr>
        <p:txBody>
          <a:bodyPr>
            <a:noAutofit/>
          </a:bodyPr>
          <a:lstStyle/>
          <a:p>
            <a:r>
              <a:rPr lang="en-US" sz="3600" dirty="0" smtClean="0"/>
              <a:t>Al-Zarqawi Letter to Bin Laden 2004</a:t>
            </a:r>
            <a:endParaRPr lang="en-US" sz="3600" dirty="0"/>
          </a:p>
        </p:txBody>
      </p:sp>
      <p:sp>
        <p:nvSpPr>
          <p:cNvPr id="3" name="Content Placeholder 2"/>
          <p:cNvSpPr>
            <a:spLocks noGrp="1"/>
          </p:cNvSpPr>
          <p:nvPr>
            <p:ph idx="1"/>
          </p:nvPr>
        </p:nvSpPr>
        <p:spPr>
          <a:xfrm>
            <a:off x="0" y="304800"/>
            <a:ext cx="9144000" cy="6096000"/>
          </a:xfrm>
        </p:spPr>
        <p:txBody>
          <a:bodyPr>
            <a:noAutofit/>
          </a:bodyPr>
          <a:lstStyle/>
          <a:p>
            <a:pPr>
              <a:buNone/>
            </a:pPr>
            <a:r>
              <a:rPr lang="en-US" sz="2400" dirty="0" smtClean="0"/>
              <a:t>	You, gracious brothers, are the leaders, guides, and symbolic figures of jihad and battle. We do not see ourselves as fit to challenge you, and we have never striven to achieve glory for ourselves. All that we hope is that we will be the spearhead, the enabling vanguard, and the bridge on which the Islamic nation crosses over to the victory that is promised and the tomorrow to which we aspire. This is our vision, and we have explained it. This is our path, and we have made it clear. If you agree with us on it, if you adopt it as a program and road, and if you are convinced of the idea of fighting the sects of apostasy, we will be your readied soldiers, working under your banner, complying with your orders, and indeed swearing fealty to you publicly and in the news media, vexing the infidels and gladdening those who preach the oneness of Allah. On that day, the believers will rejoice in Allah’s victory. If things appear otherwise to you, we are brothers, and the disagreement will not spoil our friendship. This is a cause in which we are cooperating for the good and supporting jihad. Awaiting your response, may Allah preserve you as keys to good and reserves for Islam and its people</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Clip</a:t>
            </a:r>
            <a:endParaRPr lang="en-US" dirty="0"/>
          </a:p>
        </p:txBody>
      </p:sp>
      <p:sp>
        <p:nvSpPr>
          <p:cNvPr id="3" name="Content Placeholder 2"/>
          <p:cNvSpPr>
            <a:spLocks noGrp="1"/>
          </p:cNvSpPr>
          <p:nvPr>
            <p:ph idx="1"/>
          </p:nvPr>
        </p:nvSpPr>
        <p:spPr>
          <a:xfrm>
            <a:off x="457200" y="1600200"/>
            <a:ext cx="8534400" cy="4525963"/>
          </a:xfrm>
        </p:spPr>
        <p:txBody>
          <a:bodyPr/>
          <a:lstStyle/>
          <a:p>
            <a:pPr>
              <a:buNone/>
            </a:pPr>
            <a:r>
              <a:rPr lang="en-US" dirty="0" smtClean="0">
                <a:hlinkClick r:id="rId2"/>
              </a:rPr>
              <a:t>https://www.youtube.com/watch?v=Ev3hlHZus-g</a:t>
            </a:r>
            <a:endParaRPr lang="en-US" dirty="0" smtClean="0"/>
          </a:p>
          <a:p>
            <a:pPr>
              <a:buNone/>
            </a:pPr>
            <a:endParaRPr lang="en-US" dirty="0" smtClean="0"/>
          </a:p>
          <a:p>
            <a:pPr>
              <a:buNone/>
            </a:pPr>
            <a:r>
              <a:rPr lang="en-US" dirty="0" smtClean="0"/>
              <a:t>Al Zarqawi -- From </a:t>
            </a:r>
            <a:r>
              <a:rPr lang="en-US" dirty="0" err="1" smtClean="0"/>
              <a:t>Herath</a:t>
            </a:r>
            <a:r>
              <a:rPr lang="en-US" dirty="0" smtClean="0"/>
              <a:t> to </a:t>
            </a:r>
            <a:r>
              <a:rPr lang="en-US" dirty="0" err="1" smtClean="0"/>
              <a:t>baghdad</a:t>
            </a:r>
            <a:r>
              <a:rPr lang="en-US" dirty="0" smtClean="0"/>
              <a:t> / Part I</a:t>
            </a:r>
          </a:p>
          <a:p>
            <a:pPr>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1"/>
            <a:ext cx="8229600" cy="1828800"/>
          </a:xfrm>
        </p:spPr>
        <p:txBody>
          <a:bodyPr/>
          <a:lstStyle/>
          <a:p>
            <a:pPr marL="0" indent="0">
              <a:buNone/>
            </a:pPr>
            <a:r>
              <a:rPr lang="en-US" dirty="0"/>
              <a:t>In 2006, Zarqawi’s successor (Abu Hamza al-</a:t>
            </a:r>
            <a:r>
              <a:rPr lang="en-US" dirty="0" err="1"/>
              <a:t>Muhajer</a:t>
            </a:r>
            <a:r>
              <a:rPr lang="en-US" dirty="0"/>
              <a:t>), appointed Abu Omar al-Baghdadi to be the new leader of the Islamic State in Iraq.</a:t>
            </a:r>
          </a:p>
        </p:txBody>
      </p:sp>
      <p:pic>
        <p:nvPicPr>
          <p:cNvPr id="2050" name="Picture 2" descr="_44639642_muhajirafp226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20474" y="1905000"/>
            <a:ext cx="1733550" cy="1306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1" name="Picture 3" descr="Abu_Omar_al-Baghdad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62600" y="2133600"/>
            <a:ext cx="1911350" cy="1317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237409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 2010, both leaders (above) were killed of as Abu Bakr al-Baghdadi </a:t>
            </a:r>
          </a:p>
        </p:txBody>
      </p:sp>
      <p:pic>
        <p:nvPicPr>
          <p:cNvPr id="3074" name="Picture 2" descr="pic_giant_071414_SM_Abu-Bakr-al-Baghdadi"/>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0" y="1676400"/>
            <a:ext cx="3792445" cy="2206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6324600" y="3200400"/>
            <a:ext cx="2362200" cy="369332"/>
          </a:xfrm>
          <a:prstGeom prst="rect">
            <a:avLst/>
          </a:prstGeom>
          <a:noFill/>
        </p:spPr>
        <p:txBody>
          <a:bodyPr wrap="square" rtlCol="0">
            <a:spAutoFit/>
          </a:bodyPr>
          <a:lstStyle/>
          <a:p>
            <a:r>
              <a:rPr lang="en-US" dirty="0" smtClean="0"/>
              <a:t>As of April 6, 2015</a:t>
            </a:r>
            <a:endParaRPr lang="en-US" dirty="0"/>
          </a:p>
        </p:txBody>
      </p:sp>
      <p:sp>
        <p:nvSpPr>
          <p:cNvPr id="5" name="TextBox 4"/>
          <p:cNvSpPr txBox="1"/>
          <p:nvPr/>
        </p:nvSpPr>
        <p:spPr>
          <a:xfrm>
            <a:off x="1524000" y="4191000"/>
            <a:ext cx="6096000" cy="1477328"/>
          </a:xfrm>
          <a:prstGeom prst="rect">
            <a:avLst/>
          </a:prstGeom>
          <a:noFill/>
        </p:spPr>
        <p:txBody>
          <a:bodyPr wrap="square" rtlCol="0">
            <a:spAutoFit/>
          </a:bodyPr>
          <a:lstStyle/>
          <a:p>
            <a:r>
              <a:rPr lang="en-US" dirty="0" smtClean="0"/>
              <a:t>Profile: Islamic State &amp; Abu </a:t>
            </a:r>
            <a:r>
              <a:rPr lang="en-US" dirty="0" err="1" smtClean="0"/>
              <a:t>Bakr</a:t>
            </a:r>
            <a:r>
              <a:rPr lang="en-US" dirty="0" smtClean="0"/>
              <a:t> al-Baghdadi - BBC News</a:t>
            </a:r>
          </a:p>
          <a:p>
            <a:endParaRPr lang="en-US" dirty="0" smtClean="0">
              <a:hlinkClick r:id="rId3"/>
            </a:endParaRPr>
          </a:p>
          <a:p>
            <a:r>
              <a:rPr lang="en-US" dirty="0" smtClean="0">
                <a:hlinkClick r:id="rId3"/>
              </a:rPr>
              <a:t>https://www.youtube.com/watch?v=zn2ved_RzW0</a:t>
            </a:r>
            <a:endParaRPr lang="en-US" dirty="0" smtClean="0"/>
          </a:p>
          <a:p>
            <a:endParaRPr lang="en-US" dirty="0" smtClean="0"/>
          </a:p>
          <a:p>
            <a:endParaRPr lang="en-US" dirty="0"/>
          </a:p>
        </p:txBody>
      </p:sp>
    </p:spTree>
    <p:extLst>
      <p:ext uri="{BB962C8B-B14F-4D97-AF65-F5344CB8AC3E}">
        <p14:creationId xmlns="" xmlns:p14="http://schemas.microsoft.com/office/powerpoint/2010/main" val="3369331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ISIS on the Frontline</a:t>
            </a:r>
            <a:br>
              <a:rPr lang="en-US" dirty="0" smtClean="0"/>
            </a:br>
            <a:r>
              <a:rPr lang="en-US" dirty="0" smtClean="0">
                <a:hlinkClick r:id="rId2"/>
              </a:rPr>
              <a:t>https://www.youtube.com/watch?v=_rtZN652OAo</a:t>
            </a:r>
            <a:endParaRPr lang="en-US" dirty="0"/>
          </a:p>
        </p:txBody>
      </p:sp>
      <p:sp>
        <p:nvSpPr>
          <p:cNvPr id="6" name="TextBox 5"/>
          <p:cNvSpPr txBox="1"/>
          <p:nvPr/>
        </p:nvSpPr>
        <p:spPr>
          <a:xfrm>
            <a:off x="838200" y="3733800"/>
            <a:ext cx="7696200" cy="1446550"/>
          </a:xfrm>
          <a:prstGeom prst="rect">
            <a:avLst/>
          </a:prstGeom>
          <a:noFill/>
        </p:spPr>
        <p:txBody>
          <a:bodyPr wrap="square" rtlCol="0">
            <a:spAutoFit/>
          </a:bodyPr>
          <a:lstStyle/>
          <a:p>
            <a:r>
              <a:rPr lang="en-US" sz="4400" dirty="0" smtClean="0"/>
              <a:t>Should Muslim leaders challenge 		groups like IS?</a:t>
            </a:r>
            <a:endParaRPr lang="en-US" sz="4400" dirty="0"/>
          </a:p>
        </p:txBody>
      </p:sp>
    </p:spTree>
    <p:extLst>
      <p:ext uri="{BB962C8B-B14F-4D97-AF65-F5344CB8AC3E}">
        <p14:creationId xmlns="" xmlns:p14="http://schemas.microsoft.com/office/powerpoint/2010/main" val="2435732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3600"/>
            <a:ext cx="8229600" cy="3992563"/>
          </a:xfrm>
        </p:spPr>
        <p:txBody>
          <a:bodyPr/>
          <a:lstStyle/>
          <a:p>
            <a:pPr>
              <a:buNone/>
            </a:pPr>
            <a:endParaRPr lang="en-US" dirty="0"/>
          </a:p>
        </p:txBody>
      </p:sp>
      <p:sp>
        <p:nvSpPr>
          <p:cNvPr id="4" name="Rectangle 3"/>
          <p:cNvSpPr/>
          <p:nvPr/>
        </p:nvSpPr>
        <p:spPr>
          <a:xfrm>
            <a:off x="685800" y="2286000"/>
            <a:ext cx="8001000" cy="1077218"/>
          </a:xfrm>
          <a:prstGeom prst="rect">
            <a:avLst/>
          </a:prstGeom>
        </p:spPr>
        <p:txBody>
          <a:bodyPr wrap="square">
            <a:spAutoFit/>
          </a:bodyPr>
          <a:lstStyle/>
          <a:p>
            <a:r>
              <a:rPr lang="en-US" sz="3200" b="1" dirty="0" smtClean="0"/>
              <a:t>Scholars’ Open Letter Adds to Chorus of 	Muslim Leaders Condemning ISIS</a:t>
            </a:r>
            <a:endParaRPr lang="en-US" sz="3200" b="1" dirty="0"/>
          </a:p>
        </p:txBody>
      </p:sp>
      <p:sp>
        <p:nvSpPr>
          <p:cNvPr id="5" name="Rectangle 4"/>
          <p:cNvSpPr/>
          <p:nvPr/>
        </p:nvSpPr>
        <p:spPr>
          <a:xfrm>
            <a:off x="533400" y="4038600"/>
            <a:ext cx="8153400" cy="1569660"/>
          </a:xfrm>
          <a:prstGeom prst="rect">
            <a:avLst/>
          </a:prstGeom>
        </p:spPr>
        <p:txBody>
          <a:bodyPr wrap="square">
            <a:spAutoFit/>
          </a:bodyPr>
          <a:lstStyle/>
          <a:p>
            <a:r>
              <a:rPr lang="en-US" sz="2400" dirty="0" smtClean="0"/>
              <a:t>More than 120 Muslim leaders and scholars have co-signed an </a:t>
            </a:r>
            <a:r>
              <a:rPr lang="en-US" sz="2400" b="1" dirty="0" smtClean="0">
                <a:hlinkClick r:id="rId2"/>
              </a:rPr>
              <a:t>open letter</a:t>
            </a:r>
            <a:r>
              <a:rPr lang="en-US" sz="2400" dirty="0" smtClean="0"/>
              <a:t> to Abu </a:t>
            </a:r>
            <a:r>
              <a:rPr lang="en-US" sz="2400" dirty="0" err="1" smtClean="0"/>
              <a:t>Bakr</a:t>
            </a:r>
            <a:r>
              <a:rPr lang="en-US" sz="2400" dirty="0" smtClean="0"/>
              <a:t> al-Baghdadi, leader of ISIS, arguing the Islamic State caliphate's establishment and practices are not 			legitimate in Islam. </a:t>
            </a:r>
            <a:endParaRPr lang="en-US" sz="2400" dirty="0"/>
          </a:p>
        </p:txBody>
      </p:sp>
      <p:sp>
        <p:nvSpPr>
          <p:cNvPr id="6" name="Rectangle 5"/>
          <p:cNvSpPr/>
          <p:nvPr/>
        </p:nvSpPr>
        <p:spPr>
          <a:xfrm>
            <a:off x="3276600" y="3429000"/>
            <a:ext cx="2310376" cy="369332"/>
          </a:xfrm>
          <a:prstGeom prst="rect">
            <a:avLst/>
          </a:prstGeom>
        </p:spPr>
        <p:txBody>
          <a:bodyPr wrap="none">
            <a:spAutoFit/>
          </a:bodyPr>
          <a:lstStyle/>
          <a:p>
            <a:r>
              <a:rPr lang="fr-FR" cap="all" dirty="0" smtClean="0"/>
              <a:t>SEPT. 25 2014 1:34 PM</a:t>
            </a:r>
            <a:endParaRPr lang="en-US" dirty="0"/>
          </a:p>
        </p:txBody>
      </p:sp>
    </p:spTree>
    <p:extLst>
      <p:ext uri="{BB962C8B-B14F-4D97-AF65-F5344CB8AC3E}">
        <p14:creationId xmlns="" xmlns:p14="http://schemas.microsoft.com/office/powerpoint/2010/main" val="500285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Homework</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Homework: Locate a current article about the following? Each row will be assigned a topic but have more than one ready to present in case your article is taken. </a:t>
            </a:r>
          </a:p>
          <a:p>
            <a:r>
              <a:rPr lang="en-US" dirty="0" smtClean="0"/>
              <a:t>Domestic terrorism</a:t>
            </a:r>
          </a:p>
          <a:p>
            <a:r>
              <a:rPr lang="en-US" dirty="0" smtClean="0"/>
              <a:t>Iraq War</a:t>
            </a:r>
          </a:p>
          <a:p>
            <a:r>
              <a:rPr lang="en-US" dirty="0" smtClean="0"/>
              <a:t>Afghanistan War</a:t>
            </a:r>
          </a:p>
          <a:p>
            <a:r>
              <a:rPr lang="en-US" dirty="0" smtClean="0"/>
              <a:t>global terrorism</a:t>
            </a:r>
          </a:p>
          <a:p>
            <a:r>
              <a:rPr lang="en-US" dirty="0" smtClean="0"/>
              <a:t>acts against </a:t>
            </a:r>
          </a:p>
          <a:p>
            <a:r>
              <a:rPr lang="en-US" dirty="0" smtClean="0"/>
              <a:t>Americans or soldiers </a:t>
            </a:r>
          </a:p>
          <a:p>
            <a:r>
              <a:rPr lang="en-US" dirty="0" smtClean="0"/>
              <a:t>any topic unrelated to the other topics</a:t>
            </a:r>
          </a:p>
          <a:p>
            <a:pPr>
              <a:buNone/>
            </a:pPr>
            <a:endParaRPr lang="en-US" dirty="0"/>
          </a:p>
        </p:txBody>
      </p:sp>
      <p:sp>
        <p:nvSpPr>
          <p:cNvPr id="4" name="Rectangle 3"/>
          <p:cNvSpPr/>
          <p:nvPr/>
        </p:nvSpPr>
        <p:spPr>
          <a:xfrm>
            <a:off x="4800600" y="2667000"/>
            <a:ext cx="3429000"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Required</a:t>
            </a:r>
          </a:p>
          <a:p>
            <a:pPr marL="342900" indent="-342900" algn="ctr">
              <a:buAutoNum type="arabicPeriod"/>
            </a:pPr>
            <a:r>
              <a:rPr lang="en-US" dirty="0" smtClean="0"/>
              <a:t>Summary</a:t>
            </a:r>
          </a:p>
          <a:p>
            <a:pPr marL="342900" indent="-342900" algn="ctr">
              <a:buAutoNum type="arabicPeriod"/>
            </a:pPr>
            <a:r>
              <a:rPr lang="en-US" dirty="0" smtClean="0"/>
              <a:t>Hard Copy</a:t>
            </a:r>
          </a:p>
          <a:p>
            <a:pPr marL="342900" indent="-342900" algn="ctr">
              <a:buAutoNum type="arabicPeriod"/>
            </a:pPr>
            <a:r>
              <a:rPr lang="en-US" dirty="0" smtClean="0"/>
              <a:t>Connect to two yearly themes</a:t>
            </a:r>
          </a:p>
          <a:p>
            <a:pPr marL="342900" indent="-342900" algn="ctr">
              <a:buAutoNum type="arabicPeriod"/>
            </a:pPr>
            <a:r>
              <a:rPr lang="en-US" dirty="0" smtClean="0"/>
              <a:t>Why you selected </a:t>
            </a:r>
            <a:r>
              <a:rPr lang="en-US" smtClean="0"/>
              <a:t>the article</a:t>
            </a:r>
            <a:endParaRPr lang="en-US" dirty="0" smtClean="0"/>
          </a:p>
          <a:p>
            <a:pPr marL="342900" indent="-342900" algn="ctr">
              <a:buAutoNum type="arabicPeriod"/>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2500" t="18667" r="66500" b="11333"/>
          <a:stretch>
            <a:fillRect/>
          </a:stretch>
        </p:blipFill>
        <p:spPr bwMode="auto">
          <a:xfrm>
            <a:off x="3657600" y="304800"/>
            <a:ext cx="4724400" cy="6000750"/>
          </a:xfrm>
          <a:prstGeom prst="rect">
            <a:avLst/>
          </a:prstGeom>
          <a:noFill/>
          <a:ln w="9525">
            <a:noFill/>
            <a:miter lim="800000"/>
            <a:headEnd/>
            <a:tailEnd/>
          </a:ln>
        </p:spPr>
      </p:pic>
      <p:sp>
        <p:nvSpPr>
          <p:cNvPr id="6" name="TextBox 5"/>
          <p:cNvSpPr txBox="1"/>
          <p:nvPr/>
        </p:nvSpPr>
        <p:spPr>
          <a:xfrm>
            <a:off x="457200" y="990600"/>
            <a:ext cx="2286000" cy="369332"/>
          </a:xfrm>
          <a:prstGeom prst="rect">
            <a:avLst/>
          </a:prstGeom>
          <a:noFill/>
        </p:spPr>
        <p:txBody>
          <a:bodyPr wrap="square" rtlCol="0">
            <a:spAutoFit/>
          </a:bodyPr>
          <a:lstStyle/>
          <a:p>
            <a:r>
              <a:rPr lang="en-US" dirty="0" smtClean="0"/>
              <a:t>Complete the Sheet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Films</a:t>
            </a:r>
            <a:endParaRPr lang="en-US" dirty="0"/>
          </a:p>
        </p:txBody>
      </p:sp>
      <p:sp>
        <p:nvSpPr>
          <p:cNvPr id="4" name="Rectangle 3"/>
          <p:cNvSpPr/>
          <p:nvPr/>
        </p:nvSpPr>
        <p:spPr>
          <a:xfrm>
            <a:off x="304800" y="838200"/>
            <a:ext cx="2667000" cy="24718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r>
              <a:rPr lang="en-US" dirty="0" smtClean="0"/>
              <a:t>Gunner Palace</a:t>
            </a:r>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a:p>
        </p:txBody>
      </p:sp>
      <p:sp>
        <p:nvSpPr>
          <p:cNvPr id="5" name="Rectangle 4"/>
          <p:cNvSpPr/>
          <p:nvPr/>
        </p:nvSpPr>
        <p:spPr>
          <a:xfrm>
            <a:off x="3200400" y="838200"/>
            <a:ext cx="2667000" cy="24765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Baghdad High</a:t>
            </a:r>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a:p>
        </p:txBody>
      </p:sp>
      <p:sp>
        <p:nvSpPr>
          <p:cNvPr id="6" name="Rectangle 5"/>
          <p:cNvSpPr/>
          <p:nvPr/>
        </p:nvSpPr>
        <p:spPr>
          <a:xfrm>
            <a:off x="6096000" y="833582"/>
            <a:ext cx="2667000" cy="2476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Soundtrack to War</a:t>
            </a: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a:p>
        </p:txBody>
      </p:sp>
      <p:sp>
        <p:nvSpPr>
          <p:cNvPr id="7" name="TextBox 6"/>
          <p:cNvSpPr txBox="1"/>
          <p:nvPr/>
        </p:nvSpPr>
        <p:spPr>
          <a:xfrm>
            <a:off x="1600200" y="3733800"/>
            <a:ext cx="6096000" cy="1200329"/>
          </a:xfrm>
          <a:prstGeom prst="rect">
            <a:avLst/>
          </a:prstGeom>
          <a:noFill/>
        </p:spPr>
        <p:txBody>
          <a:bodyPr wrap="square" rtlCol="0">
            <a:spAutoFit/>
          </a:bodyPr>
          <a:lstStyle/>
          <a:p>
            <a:r>
              <a:rPr lang="en-US" dirty="0" smtClean="0"/>
              <a:t>Split up a sheet of paper and focus on the Iraqi people and how they deal with US soldiers. </a:t>
            </a:r>
          </a:p>
          <a:p>
            <a:endParaRPr lang="en-US" dirty="0"/>
          </a:p>
          <a:p>
            <a:r>
              <a:rPr lang="en-US" dirty="0" smtClean="0"/>
              <a:t>Take notes!</a:t>
            </a:r>
            <a:endParaRPr lang="en-US" dirty="0"/>
          </a:p>
        </p:txBody>
      </p:sp>
    </p:spTree>
    <p:extLst>
      <p:ext uri="{BB962C8B-B14F-4D97-AF65-F5344CB8AC3E}">
        <p14:creationId xmlns="" xmlns:p14="http://schemas.microsoft.com/office/powerpoint/2010/main" val="4264357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Film Questions</a:t>
            </a:r>
            <a:endParaRPr lang="en-US" dirty="0"/>
          </a:p>
        </p:txBody>
      </p:sp>
      <p:sp>
        <p:nvSpPr>
          <p:cNvPr id="3" name="Content Placeholder 2"/>
          <p:cNvSpPr>
            <a:spLocks noGrp="1"/>
          </p:cNvSpPr>
          <p:nvPr>
            <p:ph idx="1"/>
          </p:nvPr>
        </p:nvSpPr>
        <p:spPr/>
        <p:txBody>
          <a:bodyPr/>
          <a:lstStyle/>
          <a:p>
            <a:pPr marL="0" indent="0">
              <a:buNone/>
            </a:pPr>
            <a:endParaRPr lang="en-US" dirty="0"/>
          </a:p>
        </p:txBody>
      </p:sp>
    </p:spTree>
    <p:extLst>
      <p:ext uri="{BB962C8B-B14F-4D97-AF65-F5344CB8AC3E}">
        <p14:creationId xmlns="" xmlns:p14="http://schemas.microsoft.com/office/powerpoint/2010/main" val="947537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How are US soldiers and Iraqi citizens in harm’s 				way?</a:t>
            </a:r>
            <a:endParaRPr lang="en-US" dirty="0"/>
          </a:p>
        </p:txBody>
      </p:sp>
    </p:spTree>
    <p:extLst>
      <p:ext uri="{BB962C8B-B14F-4D97-AF65-F5344CB8AC3E}">
        <p14:creationId xmlns="" xmlns:p14="http://schemas.microsoft.com/office/powerpoint/2010/main" val="2253723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Pretend you are an Iraqi citizen on the fence about the US presence in your country. After watching the film clips, what could turn you against the US and fight for Iraq?</a:t>
            </a:r>
            <a:endParaRPr lang="en-US" dirty="0"/>
          </a:p>
        </p:txBody>
      </p:sp>
    </p:spTree>
    <p:extLst>
      <p:ext uri="{BB962C8B-B14F-4D97-AF65-F5344CB8AC3E}">
        <p14:creationId xmlns="" xmlns:p14="http://schemas.microsoft.com/office/powerpoint/2010/main" val="3968131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1"/>
            <a:ext cx="8229600" cy="3200400"/>
          </a:xfrm>
        </p:spPr>
        <p:txBody>
          <a:bodyPr/>
          <a:lstStyle/>
          <a:p>
            <a:pPr marL="0" indent="0">
              <a:buNone/>
            </a:pPr>
            <a:r>
              <a:rPr lang="en-US" dirty="0"/>
              <a:t>ISIS originated in Iraq as the successor of the group Al Qaeda in Iraq (AQI). AQI was established and led by Al-Zarqawi since 2004. The group focused on fighting US troops and the Shia community in Iraq until a US bombing campaign killed the leader.</a:t>
            </a:r>
          </a:p>
        </p:txBody>
      </p:sp>
      <p:pic>
        <p:nvPicPr>
          <p:cNvPr id="1026" name="Picture 2" descr="zarqawi-hs"/>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71600" y="4419600"/>
            <a:ext cx="1068388" cy="1520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3" descr="za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948959" y="4572000"/>
            <a:ext cx="3098800" cy="146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17402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 2004 Zarqawi writes to Bin Laden. What do you think he will write?</a:t>
            </a:r>
            <a:endParaRPr lang="en-US" dirty="0"/>
          </a:p>
        </p:txBody>
      </p:sp>
      <p:sp>
        <p:nvSpPr>
          <p:cNvPr id="3" name="Content Placeholder 2"/>
          <p:cNvSpPr>
            <a:spLocks noGrp="1"/>
          </p:cNvSpPr>
          <p:nvPr>
            <p:ph idx="1"/>
          </p:nvPr>
        </p:nvSpPr>
        <p:spPr/>
        <p:txBody>
          <a:bodyPr/>
          <a:lstStyle/>
          <a:p>
            <a:pPr>
              <a:buNone/>
            </a:pPr>
            <a:r>
              <a:rPr lang="en-US" dirty="0" smtClean="0"/>
              <a:t>			</a:t>
            </a:r>
          </a:p>
          <a:p>
            <a:pPr>
              <a:buNone/>
            </a:pPr>
            <a:r>
              <a:rPr lang="en-US" dirty="0" smtClean="0"/>
              <a:t>		Record your response in the box</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Actual Letter</a:t>
            </a:r>
            <a:endParaRPr lang="en-US" dirty="0"/>
          </a:p>
        </p:txBody>
      </p:sp>
      <p:sp>
        <p:nvSpPr>
          <p:cNvPr id="3" name="Content Placeholder 2"/>
          <p:cNvSpPr>
            <a:spLocks noGrp="1"/>
          </p:cNvSpPr>
          <p:nvPr>
            <p:ph idx="1"/>
          </p:nvPr>
        </p:nvSpPr>
        <p:spPr/>
        <p:txBody>
          <a:bodyPr/>
          <a:lstStyle/>
          <a:p>
            <a:pPr>
              <a:buNone/>
            </a:pPr>
            <a:r>
              <a:rPr lang="en-US" dirty="0" smtClean="0"/>
              <a:t>How accurate were you?</a:t>
            </a:r>
          </a:p>
          <a:p>
            <a:pPr>
              <a:buNone/>
            </a:pPr>
            <a:endParaRPr lang="en-US" dirty="0" smtClean="0"/>
          </a:p>
          <a:p>
            <a:pPr>
              <a:buNone/>
            </a:pPr>
            <a:r>
              <a:rPr lang="en-US" dirty="0" smtClean="0"/>
              <a:t>1-You did not score any similarities</a:t>
            </a:r>
          </a:p>
          <a:p>
            <a:pPr>
              <a:buNone/>
            </a:pPr>
            <a:r>
              <a:rPr lang="en-US" dirty="0" smtClean="0"/>
              <a:t>2-You hit one issue</a:t>
            </a:r>
          </a:p>
          <a:p>
            <a:pPr>
              <a:buNone/>
            </a:pPr>
            <a:r>
              <a:rPr lang="en-US" dirty="0" smtClean="0"/>
              <a:t>3-You hit three or more issues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353</Words>
  <Application>Microsoft Office PowerPoint</Application>
  <PresentationFormat>On-screen Show (4:3)</PresentationFormat>
  <Paragraphs>80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Iraq and ISIS</vt:lpstr>
      <vt:lpstr>Slide 2</vt:lpstr>
      <vt:lpstr>Films</vt:lpstr>
      <vt:lpstr>Film Questions</vt:lpstr>
      <vt:lpstr>Slide 5</vt:lpstr>
      <vt:lpstr>Slide 6</vt:lpstr>
      <vt:lpstr>Slide 7</vt:lpstr>
      <vt:lpstr>In 2004 Zarqawi writes to Bin Laden. What do you think he will write?</vt:lpstr>
      <vt:lpstr>The Actual Letter</vt:lpstr>
      <vt:lpstr>Al-Zarqawi Letter to Bin Laden 2004</vt:lpstr>
      <vt:lpstr>Clip</vt:lpstr>
      <vt:lpstr>Slide 12</vt:lpstr>
      <vt:lpstr>In 2010, both leaders (above) were killed of as Abu Bakr al-Baghdadi </vt:lpstr>
      <vt:lpstr>ISIS on the Frontline https://www.youtube.com/watch?v=_rtZN652OAo</vt:lpstr>
      <vt:lpstr>Slide 15</vt:lpstr>
      <vt:lpstr>Your Homework</vt:lpstr>
      <vt:lpstr>Slide 17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Iraq and ISIS</dc:title>
  <dc:creator>Ramon Quinones</dc:creator>
  <cp:lastModifiedBy>006435</cp:lastModifiedBy>
  <cp:revision>10</cp:revision>
  <dcterms:created xsi:type="dcterms:W3CDTF">2015-04-06T15:58:04Z</dcterms:created>
  <dcterms:modified xsi:type="dcterms:W3CDTF">2015-04-07T14:16:54Z</dcterms:modified>
</cp:coreProperties>
</file>